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0" r:id="rId4"/>
    <p:sldId id="261" r:id="rId5"/>
    <p:sldId id="257" r:id="rId6"/>
    <p:sldId id="259" r:id="rId7"/>
    <p:sldId id="265" r:id="rId8"/>
    <p:sldId id="264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>
        <p:scale>
          <a:sx n="66" d="100"/>
          <a:sy n="66" d="100"/>
        </p:scale>
        <p:origin x="78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9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61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53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3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91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677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8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2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77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00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55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78D79-C8CF-4F29-9E05-5063B84EA54E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9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31" y="4032190"/>
            <a:ext cx="4950948" cy="30761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7219" y="1499969"/>
            <a:ext cx="3486872" cy="40702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4704" y="-5417"/>
            <a:ext cx="391690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Il y a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There is (there are)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est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is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aime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bien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really likes</a:t>
            </a:r>
          </a:p>
          <a:p>
            <a:endParaRPr lang="en-US" sz="2800" b="1" dirty="0"/>
          </a:p>
          <a:p>
            <a:r>
              <a:rPr lang="en-US" sz="3600" b="1" dirty="0" err="1"/>
              <a:t>Mais</a:t>
            </a:r>
            <a:endParaRPr lang="en-US" sz="2800" b="1" dirty="0"/>
          </a:p>
          <a:p>
            <a:r>
              <a:rPr lang="en-US" sz="2800" b="1" dirty="0" smtClean="0">
                <a:solidFill>
                  <a:srgbClr val="FF0000"/>
                </a:solidFill>
              </a:rPr>
              <a:t>But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aime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mieux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likes _______ better.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8023" y="3932883"/>
            <a:ext cx="3908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le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148" y="33119"/>
            <a:ext cx="3333750" cy="293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191" y1="43000" x2="43191" y2="43000"/>
                        <a14:foregroundMark x1="20233" y1="69333" x2="33852" y2="66333"/>
                        <a14:foregroundMark x1="39689" y1="45000" x2="44747" y2="45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4814" y="1874751"/>
            <a:ext cx="1147063" cy="13389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17408" y="2668507"/>
            <a:ext cx="2047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le sang</a:t>
            </a:r>
            <a:endParaRPr lang="en-US" sz="4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8461612" y="2544244"/>
            <a:ext cx="503276" cy="28182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47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36458" y="354842"/>
            <a:ext cx="702816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Pour le petit </a:t>
            </a:r>
            <a:r>
              <a:rPr lang="en-US" sz="3600" b="1" dirty="0" err="1" smtClean="0"/>
              <a:t>déjeuner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veut</a:t>
            </a:r>
            <a:r>
              <a:rPr lang="en-US" sz="3600" b="1" dirty="0" smtClean="0"/>
              <a:t> du jus </a:t>
            </a:r>
            <a:r>
              <a:rPr lang="en-US" sz="3600" b="1" dirty="0" err="1" smtClean="0"/>
              <a:t>d’orange</a:t>
            </a:r>
            <a:endParaRPr lang="en-US" sz="3600" b="1" dirty="0"/>
          </a:p>
          <a:p>
            <a:r>
              <a:rPr lang="en-US" sz="2800" b="1" dirty="0" smtClean="0">
                <a:solidFill>
                  <a:srgbClr val="FF0000"/>
                </a:solidFill>
              </a:rPr>
              <a:t>For breakfast, he </a:t>
            </a:r>
            <a:r>
              <a:rPr lang="en-US" sz="2800" b="1" dirty="0" smtClean="0">
                <a:solidFill>
                  <a:srgbClr val="FF0000"/>
                </a:solidFill>
              </a:rPr>
              <a:t>wants some orange juice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looks in the fridge</a:t>
            </a:r>
          </a:p>
          <a:p>
            <a:endParaRPr lang="en-US" sz="2800" b="1" dirty="0"/>
          </a:p>
          <a:p>
            <a:r>
              <a:rPr lang="en-US" sz="3600" b="1" dirty="0" smtClean="0"/>
              <a:t>Il a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He has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n’a</a:t>
            </a:r>
            <a:r>
              <a:rPr lang="en-US" sz="3600" b="1" dirty="0" smtClean="0"/>
              <a:t> pas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He 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2012" y="3331540"/>
            <a:ext cx="2286907" cy="2669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60" y="1787858"/>
            <a:ext cx="853343" cy="6005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918" y="3178628"/>
            <a:ext cx="1369245" cy="9128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0332" y="2388359"/>
            <a:ext cx="905910" cy="7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7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54984" y="43543"/>
            <a:ext cx="5537016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Alors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va</a:t>
            </a:r>
            <a:r>
              <a:rPr lang="en-US" sz="3600" b="1" dirty="0" smtClean="0"/>
              <a:t> chez son </a:t>
            </a:r>
            <a:r>
              <a:rPr lang="en-US" sz="3600" b="1" dirty="0" err="1" smtClean="0"/>
              <a:t>ami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So, he </a:t>
            </a:r>
            <a:r>
              <a:rPr lang="en-US" sz="2800" b="1" dirty="0" smtClean="0">
                <a:solidFill>
                  <a:srgbClr val="FF0000"/>
                </a:solidFill>
              </a:rPr>
              <a:t>goes to his friend’s place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La </a:t>
            </a:r>
            <a:r>
              <a:rPr lang="en-US" sz="3600" b="1" dirty="0" err="1" smtClean="0">
                <a:solidFill>
                  <a:prstClr val="black"/>
                </a:solidFill>
              </a:rPr>
              <a:t>squelette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bien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The skeleton really </a:t>
            </a:r>
            <a:r>
              <a:rPr lang="en-US" sz="2800" b="1" dirty="0" smtClean="0">
                <a:solidFill>
                  <a:srgbClr val="FF0000"/>
                </a:solidFill>
              </a:rPr>
              <a:t>likes</a:t>
            </a:r>
            <a:r>
              <a:rPr lang="en-US" sz="2800" b="1" dirty="0" smtClean="0">
                <a:solidFill>
                  <a:srgbClr val="FF0000"/>
                </a:solidFill>
              </a:rPr>
              <a:t>…</a:t>
            </a:r>
          </a:p>
          <a:p>
            <a:pPr lvl="0"/>
            <a:endParaRPr lang="en-US" sz="2800" b="1" dirty="0" smtClean="0">
              <a:solidFill>
                <a:srgbClr val="FF0000"/>
              </a:solidFill>
            </a:endParaRPr>
          </a:p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Mais</a:t>
            </a:r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But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Il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mieux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He likes _______ better.</a:t>
            </a:r>
          </a:p>
          <a:p>
            <a:pPr lvl="0"/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fr-FR" sz="3200" b="1" dirty="0" smtClean="0"/>
              <a:t>Il lui dit, « Est-ce que tu as..? »  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 smtClean="0">
                <a:solidFill>
                  <a:srgbClr val="FF0000"/>
                </a:solidFill>
              </a:rPr>
              <a:t>asks </a:t>
            </a:r>
            <a:r>
              <a:rPr lang="en-US" sz="2800" b="1" dirty="0" smtClean="0">
                <a:solidFill>
                  <a:srgbClr val="FF0000"/>
                </a:solidFill>
              </a:rPr>
              <a:t>him/her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" y="0"/>
            <a:ext cx="6589639" cy="5663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64221" y="4365674"/>
            <a:ext cx="803964" cy="938479"/>
          </a:xfrm>
          <a:prstGeom prst="rect">
            <a:avLst/>
          </a:prstGeom>
        </p:spPr>
      </p:pic>
      <p:pic>
        <p:nvPicPr>
          <p:cNvPr id="1026" name="Picture 2" descr="http://emmastrend.com/wp-content/uploads/2015/09/Halloween-Skeleton-Clipart-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861" y="3835021"/>
            <a:ext cx="764548" cy="146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5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32310" y="354842"/>
            <a:ext cx="603231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b="1" dirty="0" smtClean="0"/>
          </a:p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looks in the fridge</a:t>
            </a:r>
          </a:p>
          <a:p>
            <a:endParaRPr lang="en-US" sz="2800" b="1" dirty="0"/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>
                <a:solidFill>
                  <a:prstClr val="black"/>
                </a:solidFill>
              </a:rPr>
              <a:t>a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>
                <a:solidFill>
                  <a:srgbClr val="FF0000"/>
                </a:solidFill>
              </a:rPr>
              <a:t>has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 err="1">
                <a:solidFill>
                  <a:prstClr val="black"/>
                </a:solidFill>
              </a:rPr>
              <a:t>n’a</a:t>
            </a:r>
            <a:r>
              <a:rPr lang="en-US" sz="3600" b="1" dirty="0">
                <a:solidFill>
                  <a:prstClr val="black"/>
                </a:solidFill>
              </a:rPr>
              <a:t> pas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>
                <a:solidFill>
                  <a:srgbClr val="FF0000"/>
                </a:solidFill>
              </a:rPr>
              <a:t>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7" name="Picture 2" descr="http://emmastrend.com/wp-content/uploads/2015/09/Halloween-Skeleton-Clipart-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198" y="2398019"/>
            <a:ext cx="1861721" cy="357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68728"/>
            <a:ext cx="1373824" cy="716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4" y="3342641"/>
            <a:ext cx="1373824" cy="7161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17" y="3219810"/>
            <a:ext cx="1373824" cy="6172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4" y="1807959"/>
            <a:ext cx="1373824" cy="59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" y="0"/>
            <a:ext cx="6589639" cy="56638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452" y="3330053"/>
            <a:ext cx="2445993" cy="20712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4221" y="4365674"/>
            <a:ext cx="803964" cy="9384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73371" y="117693"/>
            <a:ext cx="5718629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Alors</a:t>
            </a:r>
            <a:r>
              <a:rPr lang="en-US" sz="3600" b="1" dirty="0">
                <a:solidFill>
                  <a:prstClr val="black"/>
                </a:solidFill>
              </a:rPr>
              <a:t>, </a:t>
            </a:r>
            <a:r>
              <a:rPr lang="en-US" sz="3600" b="1" dirty="0" err="1">
                <a:solidFill>
                  <a:prstClr val="black"/>
                </a:solidFill>
              </a:rPr>
              <a:t>il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va</a:t>
            </a:r>
            <a:r>
              <a:rPr lang="en-US" sz="3600" b="1" dirty="0">
                <a:solidFill>
                  <a:prstClr val="black"/>
                </a:solidFill>
              </a:rPr>
              <a:t> chez </a:t>
            </a:r>
            <a:r>
              <a:rPr lang="en-US" sz="3600" b="1" dirty="0" smtClean="0">
                <a:solidFill>
                  <a:prstClr val="black"/>
                </a:solidFill>
              </a:rPr>
              <a:t>un </a:t>
            </a:r>
            <a:r>
              <a:rPr lang="en-US" sz="3600" b="1" dirty="0" err="1" smtClean="0">
                <a:solidFill>
                  <a:prstClr val="black"/>
                </a:solidFill>
              </a:rPr>
              <a:t>autre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ami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So, he goes to </a:t>
            </a:r>
            <a:r>
              <a:rPr lang="en-US" sz="2800" b="1" dirty="0" smtClean="0">
                <a:solidFill>
                  <a:srgbClr val="FF0000"/>
                </a:solidFill>
              </a:rPr>
              <a:t>another friend’s place</a:t>
            </a:r>
            <a:endParaRPr lang="en-US" sz="2800" b="1" dirty="0">
              <a:solidFill>
                <a:srgbClr val="FF0000"/>
              </a:solidFill>
            </a:endParaRP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La </a:t>
            </a:r>
            <a:r>
              <a:rPr lang="en-US" sz="3600" b="1" dirty="0" err="1" smtClean="0">
                <a:solidFill>
                  <a:prstClr val="black"/>
                </a:solidFill>
              </a:rPr>
              <a:t>monstre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bien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She really likes…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Mais</a:t>
            </a:r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But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Elle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mieux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She </a:t>
            </a:r>
            <a:r>
              <a:rPr lang="en-US" sz="2800" b="1" dirty="0">
                <a:solidFill>
                  <a:srgbClr val="FF0000"/>
                </a:solidFill>
              </a:rPr>
              <a:t>likes _______ better.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r>
              <a:rPr lang="fr-FR" sz="3200" b="1" dirty="0"/>
              <a:t>Il lui dit, « Est-ce que tu as..? »  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He asks him/her</a:t>
            </a:r>
          </a:p>
        </p:txBody>
      </p:sp>
    </p:spTree>
    <p:extLst>
      <p:ext uri="{BB962C8B-B14F-4D97-AF65-F5344CB8AC3E}">
        <p14:creationId xmlns:p14="http://schemas.microsoft.com/office/powerpoint/2010/main" val="25537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32310" y="354842"/>
            <a:ext cx="603231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Elle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She looks in the fridge</a:t>
            </a:r>
          </a:p>
          <a:p>
            <a:endParaRPr lang="en-US" sz="2800" b="1" dirty="0"/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Elle a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She has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Elle </a:t>
            </a:r>
            <a:r>
              <a:rPr lang="en-US" sz="3600" b="1" dirty="0" err="1">
                <a:solidFill>
                  <a:prstClr val="black"/>
                </a:solidFill>
              </a:rPr>
              <a:t>n’a</a:t>
            </a:r>
            <a:r>
              <a:rPr lang="en-US" sz="3600" b="1" dirty="0">
                <a:solidFill>
                  <a:prstClr val="black"/>
                </a:solidFill>
              </a:rPr>
              <a:t> pas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She 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941" y="2417364"/>
            <a:ext cx="1036270" cy="777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3631" y="2690664"/>
            <a:ext cx="3929874" cy="33277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343" y="2632895"/>
            <a:ext cx="844041" cy="561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8670" y="1768235"/>
            <a:ext cx="844041" cy="5616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1363" y="1812860"/>
            <a:ext cx="844041" cy="5616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919" y="1811964"/>
            <a:ext cx="844041" cy="5616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282" y="3421824"/>
            <a:ext cx="844041" cy="5616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60" y="3452929"/>
            <a:ext cx="865503" cy="64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2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" y="0"/>
            <a:ext cx="6589639" cy="5663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4221" y="4365674"/>
            <a:ext cx="803964" cy="9384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10233" y="117693"/>
            <a:ext cx="5381767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Alors</a:t>
            </a:r>
            <a:r>
              <a:rPr lang="en-US" sz="3600" b="1" dirty="0">
                <a:solidFill>
                  <a:prstClr val="black"/>
                </a:solidFill>
              </a:rPr>
              <a:t>, </a:t>
            </a:r>
            <a:r>
              <a:rPr lang="en-US" sz="3600" b="1" dirty="0" err="1">
                <a:solidFill>
                  <a:prstClr val="black"/>
                </a:solidFill>
              </a:rPr>
              <a:t>il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va</a:t>
            </a:r>
            <a:r>
              <a:rPr lang="en-US" sz="3600" b="1" dirty="0">
                <a:solidFill>
                  <a:prstClr val="black"/>
                </a:solidFill>
              </a:rPr>
              <a:t> chez son </a:t>
            </a:r>
            <a:r>
              <a:rPr lang="en-US" sz="3600" b="1" dirty="0" err="1">
                <a:solidFill>
                  <a:prstClr val="black"/>
                </a:solidFill>
              </a:rPr>
              <a:t>ami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So, he goes to his friend’s place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La </a:t>
            </a:r>
            <a:r>
              <a:rPr lang="en-US" sz="3600" b="1" dirty="0" err="1" smtClean="0">
                <a:solidFill>
                  <a:prstClr val="black"/>
                </a:solidFill>
              </a:rPr>
              <a:t>sorcière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aime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bien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She really likes…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err="1" smtClean="0">
                <a:solidFill>
                  <a:prstClr val="black"/>
                </a:solidFill>
              </a:rPr>
              <a:t>Mais</a:t>
            </a:r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But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Elle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mieux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He likes _______ better.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fr-FR" sz="3200" b="1" dirty="0">
                <a:solidFill>
                  <a:prstClr val="black"/>
                </a:solidFill>
              </a:rPr>
              <a:t>Il lui dit, « Est-ce que tu as..? »  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He asks him/her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07" y="4122057"/>
            <a:ext cx="1320171" cy="132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8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32310" y="354842"/>
            <a:ext cx="603231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Elle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She looks in the fridge</a:t>
            </a:r>
          </a:p>
          <a:p>
            <a:endParaRPr lang="en-US" sz="2800" b="1" dirty="0"/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Elle a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She has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Elle </a:t>
            </a:r>
            <a:r>
              <a:rPr lang="en-US" sz="3600" b="1" dirty="0" err="1">
                <a:solidFill>
                  <a:prstClr val="black"/>
                </a:solidFill>
              </a:rPr>
              <a:t>n’a</a:t>
            </a:r>
            <a:r>
              <a:rPr lang="en-US" sz="3600" b="1" dirty="0">
                <a:solidFill>
                  <a:prstClr val="black"/>
                </a:solidFill>
              </a:rPr>
              <a:t> pas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She 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164" y="2573278"/>
            <a:ext cx="3402167" cy="34021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14" y="3220911"/>
            <a:ext cx="876513" cy="8883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07" y="2289011"/>
            <a:ext cx="829933" cy="8411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61" y="2332553"/>
            <a:ext cx="876513" cy="8883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5805" y="3173701"/>
            <a:ext cx="700284" cy="8426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595847">
            <a:off x="1437609" y="1585753"/>
            <a:ext cx="700284" cy="84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41088" y="1496117"/>
            <a:ext cx="538176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Alors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va</a:t>
            </a:r>
            <a:r>
              <a:rPr lang="en-US" sz="3600" b="1" dirty="0" smtClean="0"/>
              <a:t> au </a:t>
            </a:r>
            <a:r>
              <a:rPr lang="en-US" sz="3600" b="1" dirty="0" err="1" smtClean="0"/>
              <a:t>supermarché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So, he goes…</a:t>
            </a:r>
          </a:p>
          <a:p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 err="1" smtClean="0">
                <a:solidFill>
                  <a:prstClr val="black"/>
                </a:solidFill>
              </a:rPr>
              <a:t>achète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buys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122" y="410994"/>
            <a:ext cx="4708826" cy="51502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35982" y="3755035"/>
            <a:ext cx="2510561" cy="29306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1450" r="26969" b="8616"/>
          <a:stretch/>
        </p:blipFill>
        <p:spPr>
          <a:xfrm>
            <a:off x="3238173" y="2986133"/>
            <a:ext cx="759973" cy="1406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331" y="3862853"/>
            <a:ext cx="1142514" cy="8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9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265</Words>
  <Application>Microsoft Office PowerPoint</Application>
  <PresentationFormat>Widescreen</PresentationFormat>
  <Paragraphs>102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17</cp:revision>
  <dcterms:created xsi:type="dcterms:W3CDTF">2015-11-13T15:55:29Z</dcterms:created>
  <dcterms:modified xsi:type="dcterms:W3CDTF">2015-11-17T12:15:23Z</dcterms:modified>
</cp:coreProperties>
</file>